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57" r:id="rId5"/>
    <p:sldId id="366" r:id="rId6"/>
    <p:sldId id="367" r:id="rId7"/>
    <p:sldId id="256" r:id="rId8"/>
    <p:sldId id="359" r:id="rId9"/>
    <p:sldId id="360" r:id="rId10"/>
    <p:sldId id="361" r:id="rId11"/>
    <p:sldId id="362" r:id="rId12"/>
    <p:sldId id="363" r:id="rId13"/>
    <p:sldId id="364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4" r:id="rId40"/>
    <p:sldId id="285" r:id="rId41"/>
    <p:sldId id="286" r:id="rId42"/>
    <p:sldId id="287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282" r:id="rId53"/>
    <p:sldId id="283" r:id="rId54"/>
    <p:sldId id="300" r:id="rId55"/>
    <p:sldId id="301" r:id="rId56"/>
    <p:sldId id="302" r:id="rId57"/>
    <p:sldId id="303" r:id="rId58"/>
    <p:sldId id="306" r:id="rId59"/>
    <p:sldId id="313" r:id="rId60"/>
    <p:sldId id="308" r:id="rId61"/>
    <p:sldId id="309" r:id="rId62"/>
    <p:sldId id="310" r:id="rId63"/>
    <p:sldId id="311" r:id="rId64"/>
    <p:sldId id="312" r:id="rId65"/>
    <p:sldId id="304" r:id="rId66"/>
    <p:sldId id="332" r:id="rId67"/>
    <p:sldId id="322" r:id="rId68"/>
    <p:sldId id="323" r:id="rId69"/>
    <p:sldId id="331" r:id="rId70"/>
    <p:sldId id="314" r:id="rId71"/>
    <p:sldId id="315" r:id="rId72"/>
    <p:sldId id="316" r:id="rId73"/>
    <p:sldId id="317" r:id="rId74"/>
    <p:sldId id="318" r:id="rId75"/>
    <p:sldId id="319" r:id="rId76"/>
    <p:sldId id="320" r:id="rId77"/>
    <p:sldId id="321" r:id="rId78"/>
    <p:sldId id="333" r:id="rId79"/>
    <p:sldId id="334" r:id="rId80"/>
    <p:sldId id="339" r:id="rId81"/>
    <p:sldId id="340" r:id="rId82"/>
    <p:sldId id="344" r:id="rId83"/>
    <p:sldId id="341" r:id="rId84"/>
    <p:sldId id="345" r:id="rId85"/>
    <p:sldId id="342" r:id="rId86"/>
    <p:sldId id="343" r:id="rId87"/>
    <p:sldId id="336" r:id="rId88"/>
    <p:sldId id="337" r:id="rId89"/>
    <p:sldId id="348" r:id="rId90"/>
    <p:sldId id="350" r:id="rId91"/>
    <p:sldId id="351" r:id="rId92"/>
    <p:sldId id="352" r:id="rId93"/>
    <p:sldId id="365" r:id="rId94"/>
    <p:sldId id="338" r:id="rId95"/>
    <p:sldId id="346" r:id="rId96"/>
    <p:sldId id="347" r:id="rId97"/>
    <p:sldId id="354" r:id="rId98"/>
    <p:sldId id="356" r:id="rId99"/>
    <p:sldId id="355" r:id="rId10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B90"/>
    <a:srgbClr val="F16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7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27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2086-67F8-4D5E-96DE-8A498210CAD5}" type="datetimeFigureOut">
              <a:rPr lang="sk-SK" smtClean="0"/>
              <a:t>24. 1. 2018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EBE3-4DBA-41FB-BCF5-00593DDC66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400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2086-67F8-4D5E-96DE-8A498210CAD5}" type="datetimeFigureOut">
              <a:rPr lang="sk-SK" smtClean="0"/>
              <a:t>24. 1. 2018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EBE3-4DBA-41FB-BCF5-00593DDC66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84162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2086-67F8-4D5E-96DE-8A498210CAD5}" type="datetimeFigureOut">
              <a:rPr lang="sk-SK" smtClean="0"/>
              <a:t>24. 1. 2018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EBE3-4DBA-41FB-BCF5-00593DDC66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957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2086-67F8-4D5E-96DE-8A498210CAD5}" type="datetimeFigureOut">
              <a:rPr lang="sk-SK" smtClean="0"/>
              <a:t>24. 1. 2018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EBE3-4DBA-41FB-BCF5-00593DDC66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280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2086-67F8-4D5E-96DE-8A498210CAD5}" type="datetimeFigureOut">
              <a:rPr lang="sk-SK" smtClean="0"/>
              <a:t>24. 1. 2018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EBE3-4DBA-41FB-BCF5-00593DDC66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5890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2086-67F8-4D5E-96DE-8A498210CAD5}" type="datetimeFigureOut">
              <a:rPr lang="sk-SK" smtClean="0"/>
              <a:t>24. 1. 2018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EBE3-4DBA-41FB-BCF5-00593DDC66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38227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2086-67F8-4D5E-96DE-8A498210CAD5}" type="datetimeFigureOut">
              <a:rPr lang="sk-SK" smtClean="0"/>
              <a:t>24. 1. 2018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EBE3-4DBA-41FB-BCF5-00593DDC66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2231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2086-67F8-4D5E-96DE-8A498210CAD5}" type="datetimeFigureOut">
              <a:rPr lang="sk-SK" smtClean="0"/>
              <a:t>24. 1. 2018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EBE3-4DBA-41FB-BCF5-00593DDC66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338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2086-67F8-4D5E-96DE-8A498210CAD5}" type="datetimeFigureOut">
              <a:rPr lang="sk-SK" smtClean="0"/>
              <a:t>24. 1. 2018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EBE3-4DBA-41FB-BCF5-00593DDC66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921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2086-67F8-4D5E-96DE-8A498210CAD5}" type="datetimeFigureOut">
              <a:rPr lang="sk-SK" smtClean="0"/>
              <a:t>24. 1. 2018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EBE3-4DBA-41FB-BCF5-00593DDC66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2138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2086-67F8-4D5E-96DE-8A498210CAD5}" type="datetimeFigureOut">
              <a:rPr lang="sk-SK" smtClean="0"/>
              <a:t>24. 1. 2018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EBE3-4DBA-41FB-BCF5-00593DDC66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31042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2086-67F8-4D5E-96DE-8A498210CAD5}" type="datetimeFigureOut">
              <a:rPr lang="sk-SK" smtClean="0"/>
              <a:t>24. 1. 2018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0EBE3-4DBA-41FB-BCF5-00593DDC66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7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tms2014.sk/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v.sk/?archiv-vyziev&amp;sprava=vyzva-zamerana-na-miestne-obcianske-poriadkove-sluzby-mops-v-obciach-s-pritomnostou-mrk-oplz-po5-2017-1" TargetMode="External"/><Relationship Id="rId2" Type="http://schemas.openxmlformats.org/officeDocument/2006/relationships/hyperlink" Target="http://www.minv.sk/?metodicke-dokumenty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2"/>
          <p:cNvSpPr/>
          <p:nvPr/>
        </p:nvSpPr>
        <p:spPr>
          <a:xfrm>
            <a:off x="0" y="3252399"/>
            <a:ext cx="12192000" cy="1385979"/>
          </a:xfrm>
          <a:prstGeom prst="rect">
            <a:avLst/>
          </a:prstGeom>
          <a:solidFill>
            <a:srgbClr val="FEC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0" name="Picture 2" descr="C:\Users\Hanny\AppData\Local\Temp\Rar$DRa0.976\oplz+eu_na sirk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25" y="5593278"/>
            <a:ext cx="10304589" cy="89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0"/>
            <a:ext cx="12192000" cy="4037162"/>
          </a:xfrm>
          <a:prstGeom prst="rect">
            <a:avLst/>
          </a:prstGeom>
          <a:solidFill>
            <a:srgbClr val="F16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BlokTextu 1"/>
          <p:cNvSpPr txBox="1"/>
          <p:nvPr/>
        </p:nvSpPr>
        <p:spPr>
          <a:xfrm>
            <a:off x="7430530" y="4931162"/>
            <a:ext cx="393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Ing. Marek Hanuska         18. – 22.1.2018</a:t>
            </a:r>
            <a:endParaRPr lang="sk-SK" dirty="0"/>
          </a:p>
        </p:txBody>
      </p:sp>
      <p:cxnSp>
        <p:nvCxnSpPr>
          <p:cNvPr id="6" name="Rovná spojnica 5"/>
          <p:cNvCxnSpPr/>
          <p:nvPr/>
        </p:nvCxnSpPr>
        <p:spPr>
          <a:xfrm>
            <a:off x="7537622" y="5300494"/>
            <a:ext cx="370509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BlokTextu 4"/>
          <p:cNvSpPr txBox="1"/>
          <p:nvPr/>
        </p:nvSpPr>
        <p:spPr>
          <a:xfrm>
            <a:off x="938125" y="593124"/>
            <a:ext cx="1030458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1500" b="1" dirty="0" smtClean="0">
                <a:solidFill>
                  <a:schemeClr val="bg1"/>
                </a:solidFill>
              </a:rPr>
              <a:t>Žiadosť o platbu</a:t>
            </a:r>
          </a:p>
          <a:p>
            <a:pPr algn="ctr"/>
            <a:r>
              <a:rPr lang="sk-SK" sz="5400" dirty="0" smtClean="0">
                <a:solidFill>
                  <a:schemeClr val="bg1"/>
                </a:solidFill>
              </a:rPr>
              <a:t>(</a:t>
            </a:r>
            <a:r>
              <a:rPr lang="sk-SK" sz="5400" dirty="0" err="1" smtClean="0">
                <a:solidFill>
                  <a:schemeClr val="bg1"/>
                </a:solidFill>
              </a:rPr>
              <a:t>ŽoP</a:t>
            </a:r>
            <a:r>
              <a:rPr lang="sk-SK" sz="5400" dirty="0">
                <a:solidFill>
                  <a:schemeClr val="bg1"/>
                </a:solidFill>
              </a:rPr>
              <a:t>)</a:t>
            </a:r>
            <a:endParaRPr lang="sk-SK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12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4012442" cy="6858000"/>
          </a:xfrm>
          <a:prstGeom prst="rect">
            <a:avLst/>
          </a:prstGeom>
          <a:solidFill>
            <a:srgbClr val="F16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extovéPole 3"/>
          <p:cNvSpPr txBox="1"/>
          <p:nvPr/>
        </p:nvSpPr>
        <p:spPr>
          <a:xfrm>
            <a:off x="190005" y="171594"/>
            <a:ext cx="40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solidFill>
                  <a:schemeClr val="bg1"/>
                </a:solidFill>
              </a:rPr>
              <a:t>Postup:</a:t>
            </a:r>
            <a:endParaRPr lang="sk-SK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0005" y="1173707"/>
            <a:ext cx="382243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Vytvorenie </a:t>
            </a:r>
            <a:r>
              <a:rPr lang="sk-SK" sz="2800" dirty="0" err="1" smtClean="0">
                <a:solidFill>
                  <a:schemeClr val="bg1"/>
                </a:solidFill>
              </a:rPr>
              <a:t>ŽoP</a:t>
            </a:r>
            <a:endParaRPr lang="sk-SK" sz="2800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Účtovné doklady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Deklarované výdavky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Monitorovacie údaje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Prílohy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b="1" u="sng" dirty="0" smtClean="0">
                <a:solidFill>
                  <a:schemeClr val="bg1"/>
                </a:solidFill>
              </a:rPr>
              <a:t>Odoslanie </a:t>
            </a:r>
            <a:r>
              <a:rPr lang="sk-SK" sz="2800" b="1" u="sng" dirty="0" err="1" smtClean="0">
                <a:solidFill>
                  <a:schemeClr val="bg1"/>
                </a:solidFill>
              </a:rPr>
              <a:t>ŽoP</a:t>
            </a:r>
            <a:endParaRPr lang="sk-SK" sz="2800" b="1" u="sng" dirty="0">
              <a:solidFill>
                <a:schemeClr val="bg1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4347713" y="310551"/>
            <a:ext cx="69615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Zásady:</a:t>
            </a:r>
          </a:p>
          <a:p>
            <a:endParaRPr lang="sk-SK" dirty="0"/>
          </a:p>
          <a:p>
            <a:pPr marL="285750" indent="-285750">
              <a:buFontTx/>
              <a:buChar char="-"/>
            </a:pPr>
            <a:r>
              <a:rPr lang="sk-SK" dirty="0" err="1" smtClean="0"/>
              <a:t>ŽoP</a:t>
            </a:r>
            <a:r>
              <a:rPr lang="sk-SK" dirty="0" smtClean="0"/>
              <a:t> je potrebné odoslať v </a:t>
            </a:r>
            <a:r>
              <a:rPr lang="sk-SK" dirty="0"/>
              <a:t>systéme ITMS2014</a:t>
            </a:r>
            <a:r>
              <a:rPr lang="sk-SK" dirty="0" smtClean="0"/>
              <a:t>+ a následne ju 1x vytlačiť, podpísať a opečiatkovať štatutárnym orgánom alebo splnomocnenou osobou</a:t>
            </a:r>
          </a:p>
          <a:p>
            <a:pPr marL="285750" indent="-285750">
              <a:buFontTx/>
              <a:buChar char="-"/>
            </a:pPr>
            <a:r>
              <a:rPr lang="sk-SK" dirty="0" err="1" smtClean="0"/>
              <a:t>ŽoP</a:t>
            </a:r>
            <a:r>
              <a:rPr lang="sk-SK" dirty="0" smtClean="0"/>
              <a:t> spolu s prílohami je potrebné zaslať na adresu SORO</a:t>
            </a:r>
          </a:p>
          <a:p>
            <a:pPr marL="285750" indent="-285750">
              <a:buFontTx/>
              <a:buChar char="-"/>
            </a:pPr>
            <a:r>
              <a:rPr lang="sk-SK" dirty="0"/>
              <a:t>Pri predkladaní kópií </a:t>
            </a:r>
            <a:r>
              <a:rPr lang="sk-SK" dirty="0" smtClean="0"/>
              <a:t>dokumentov k </a:t>
            </a:r>
            <a:r>
              <a:rPr lang="sk-SK" dirty="0" err="1" smtClean="0"/>
              <a:t>ŽoP</a:t>
            </a:r>
            <a:r>
              <a:rPr lang="sk-SK" dirty="0" smtClean="0"/>
              <a:t> je </a:t>
            </a:r>
            <a:r>
              <a:rPr lang="sk-SK" dirty="0"/>
              <a:t>potrebné postupovať podľa bodu 5.1. Príručky pre </a:t>
            </a:r>
            <a:r>
              <a:rPr lang="sk-SK" dirty="0" smtClean="0"/>
              <a:t>prijímateľa</a:t>
            </a:r>
            <a:endParaRPr lang="sk-SK" dirty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221363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23875" y="2200274"/>
            <a:ext cx="11101298" cy="1775335"/>
          </a:xfrm>
        </p:spPr>
        <p:txBody>
          <a:bodyPr>
            <a:noAutofit/>
          </a:bodyPr>
          <a:lstStyle/>
          <a:p>
            <a:r>
              <a:rPr lang="sk-SK" sz="11500" b="1" dirty="0" smtClean="0">
                <a:solidFill>
                  <a:srgbClr val="0070C0"/>
                </a:solidFill>
                <a:latin typeface="+mn-lt"/>
                <a:hlinkClick r:id="rId2"/>
              </a:rPr>
              <a:t>www.itms2014.sk</a:t>
            </a:r>
            <a:endParaRPr lang="sk-SK" sz="115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405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1091819" y="42049"/>
            <a:ext cx="947351" cy="3871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668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4656513" y="1122362"/>
            <a:ext cx="2693193" cy="14051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48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4673766" y="2027433"/>
            <a:ext cx="2693193" cy="5774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740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119020" y="2115404"/>
            <a:ext cx="1295712" cy="3275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9794" y="6492166"/>
            <a:ext cx="1548714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1. Vytvorenie </a:t>
            </a:r>
            <a:r>
              <a:rPr lang="sk-SK" sz="1200" b="1" dirty="0" err="1" smtClean="0"/>
              <a:t>ŽoP</a:t>
            </a:r>
            <a:r>
              <a:rPr lang="sk-SK" sz="1200" b="1" dirty="0" smtClean="0"/>
              <a:t> 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80986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818424" y="1397480"/>
            <a:ext cx="769502" cy="3102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4" y="6492166"/>
            <a:ext cx="1548714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1. Vytvorenie </a:t>
            </a:r>
            <a:r>
              <a:rPr lang="sk-SK" sz="1200" b="1" dirty="0" err="1" smtClean="0"/>
              <a:t>ŽoP</a:t>
            </a:r>
            <a:r>
              <a:rPr lang="sk-SK" sz="1200" b="1" dirty="0" smtClean="0"/>
              <a:t> 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89089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3250408" y="1854679"/>
            <a:ext cx="2969237" cy="5431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4" y="6492166"/>
            <a:ext cx="1548714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1. Vytvorenie </a:t>
            </a:r>
            <a:r>
              <a:rPr lang="sk-SK" sz="1200" b="1" dirty="0" err="1" smtClean="0"/>
              <a:t>ŽoP</a:t>
            </a:r>
            <a:r>
              <a:rPr lang="sk-SK" sz="1200" b="1" dirty="0" smtClean="0"/>
              <a:t> 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300871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3553613" y="2535741"/>
            <a:ext cx="2348135" cy="3709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4" y="6492166"/>
            <a:ext cx="1548714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1. Vytvorenie </a:t>
            </a:r>
            <a:r>
              <a:rPr lang="sk-SK" sz="1200" b="1" dirty="0" err="1" smtClean="0"/>
              <a:t>ŽoP</a:t>
            </a:r>
            <a:r>
              <a:rPr lang="sk-SK" sz="1200" b="1" dirty="0" smtClean="0"/>
              <a:t> 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71445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410614" y="2488116"/>
            <a:ext cx="1085062" cy="3709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4" y="6492166"/>
            <a:ext cx="1548714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1. Vytvorenie </a:t>
            </a:r>
            <a:r>
              <a:rPr lang="sk-SK" sz="1200" b="1" dirty="0" err="1" smtClean="0"/>
              <a:t>ŽoP</a:t>
            </a:r>
            <a:r>
              <a:rPr lang="sk-SK" sz="1200" b="1" dirty="0" smtClean="0"/>
              <a:t> 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243541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latin typeface="+mn-lt"/>
              </a:rPr>
              <a:t>Predslov</a:t>
            </a:r>
            <a:endParaRPr lang="sk-SK" b="1" dirty="0">
              <a:latin typeface="+mn-l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Prezentácia slúži ako pomôcka pri vypĺňaní </a:t>
            </a:r>
            <a:r>
              <a:rPr lang="sk-SK" dirty="0" err="1" smtClean="0"/>
              <a:t>ŽoP</a:t>
            </a:r>
            <a:r>
              <a:rPr lang="sk-SK" dirty="0" smtClean="0"/>
              <a:t> v systéme ITMS2014+</a:t>
            </a:r>
          </a:p>
          <a:p>
            <a:r>
              <a:rPr lang="sk-SK" dirty="0" err="1" smtClean="0"/>
              <a:t>ŽoP</a:t>
            </a:r>
            <a:r>
              <a:rPr lang="sk-SK" dirty="0" smtClean="0"/>
              <a:t> bola simulovaná na štyroch zamestnancoch MOPS z MRK, ktorým boli vyplatené mzdy </a:t>
            </a:r>
            <a:r>
              <a:rPr lang="sk-SK" dirty="0"/>
              <a:t>za </a:t>
            </a:r>
            <a:r>
              <a:rPr lang="sk-SK" dirty="0" smtClean="0"/>
              <a:t>01/2018 na bankový účet. Na preplatenie bol taktiež uplatnený paušál vo výške 25% z nárokovaných mzdových nákladov.</a:t>
            </a:r>
          </a:p>
          <a:p>
            <a:r>
              <a:rPr lang="sk-SK" dirty="0" smtClean="0"/>
              <a:t>Uvedené údaje sú informatívneho charakteru</a:t>
            </a:r>
          </a:p>
          <a:p>
            <a:r>
              <a:rPr lang="sk-SK" dirty="0" smtClean="0"/>
              <a:t>V prípade nejasností kontaktujte svojho projektového manažéra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219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3544089" y="3192462"/>
            <a:ext cx="989812" cy="3175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4" y="6492166"/>
            <a:ext cx="1548714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1. Vytvorenie </a:t>
            </a:r>
            <a:r>
              <a:rPr lang="sk-SK" sz="1200" b="1" dirty="0" err="1" smtClean="0"/>
              <a:t>ŽoP</a:t>
            </a:r>
            <a:r>
              <a:rPr lang="sk-SK" sz="1200" b="1" dirty="0" smtClean="0"/>
              <a:t> 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292843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721924" y="2676525"/>
            <a:ext cx="10817524" cy="1099060"/>
          </a:xfrm>
        </p:spPr>
        <p:txBody>
          <a:bodyPr>
            <a:noAutofit/>
          </a:bodyPr>
          <a:lstStyle/>
          <a:p>
            <a:r>
              <a:rPr lang="sk-SK" sz="6600" b="1" dirty="0" smtClean="0">
                <a:solidFill>
                  <a:srgbClr val="0070C0"/>
                </a:solidFill>
                <a:latin typeface="+mn-lt"/>
              </a:rPr>
              <a:t>Priebežná platba = refundácia</a:t>
            </a:r>
            <a:endParaRPr lang="sk-SK" sz="66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081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3191664" y="2488116"/>
            <a:ext cx="1085062" cy="3709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4" y="6492166"/>
            <a:ext cx="1548714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1. Vytvorenie </a:t>
            </a:r>
            <a:r>
              <a:rPr lang="sk-SK" sz="1200" b="1" dirty="0" err="1" smtClean="0"/>
              <a:t>ŽoP</a:t>
            </a:r>
            <a:r>
              <a:rPr lang="sk-SK" sz="1200" b="1" dirty="0" smtClean="0"/>
              <a:t> 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67331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3191664" y="2459541"/>
            <a:ext cx="1085062" cy="3709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9794" y="6492166"/>
            <a:ext cx="1548714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1. Vytvorenie </a:t>
            </a:r>
            <a:r>
              <a:rPr lang="sk-SK" sz="1200" b="1" dirty="0" err="1" smtClean="0"/>
              <a:t>ŽoP</a:t>
            </a:r>
            <a:r>
              <a:rPr lang="sk-SK" sz="1200" b="1" dirty="0" smtClean="0"/>
              <a:t> 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43784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3183295" y="3884879"/>
            <a:ext cx="1235424" cy="388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9794" y="6492166"/>
            <a:ext cx="1548714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1. Vytvorenie </a:t>
            </a:r>
            <a:r>
              <a:rPr lang="sk-SK" sz="1200" b="1" dirty="0" err="1" smtClean="0"/>
              <a:t>ŽoP</a:t>
            </a:r>
            <a:r>
              <a:rPr lang="sk-SK" sz="1200" b="1" dirty="0" smtClean="0"/>
              <a:t> 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325915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4089069" y="1388852"/>
            <a:ext cx="1052274" cy="330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vál 5"/>
          <p:cNvSpPr/>
          <p:nvPr/>
        </p:nvSpPr>
        <p:spPr>
          <a:xfrm>
            <a:off x="5043726" y="1388851"/>
            <a:ext cx="1052274" cy="330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ál 6"/>
          <p:cNvSpPr/>
          <p:nvPr/>
        </p:nvSpPr>
        <p:spPr>
          <a:xfrm>
            <a:off x="6096000" y="1388850"/>
            <a:ext cx="1052274" cy="330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ál 7"/>
          <p:cNvSpPr/>
          <p:nvPr/>
        </p:nvSpPr>
        <p:spPr>
          <a:xfrm>
            <a:off x="1593381" y="4512854"/>
            <a:ext cx="1052274" cy="330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vál 8"/>
          <p:cNvSpPr/>
          <p:nvPr/>
        </p:nvSpPr>
        <p:spPr>
          <a:xfrm>
            <a:off x="9889117" y="3717987"/>
            <a:ext cx="341812" cy="342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vál 9"/>
          <p:cNvSpPr/>
          <p:nvPr/>
        </p:nvSpPr>
        <p:spPr>
          <a:xfrm>
            <a:off x="1593381" y="3700736"/>
            <a:ext cx="2742830" cy="342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10"/>
          <p:cNvSpPr txBox="1"/>
          <p:nvPr/>
        </p:nvSpPr>
        <p:spPr>
          <a:xfrm>
            <a:off x="49794" y="6492166"/>
            <a:ext cx="1548714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1. Vytvorenie </a:t>
            </a:r>
            <a:r>
              <a:rPr lang="sk-SK" sz="1200" b="1" dirty="0" err="1" smtClean="0"/>
              <a:t>ŽoP</a:t>
            </a:r>
            <a:r>
              <a:rPr lang="sk-SK" sz="1200" b="1" dirty="0" smtClean="0"/>
              <a:t> 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42468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886678" y="3979399"/>
            <a:ext cx="916906" cy="2647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8628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849298" y="2449904"/>
            <a:ext cx="341812" cy="342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vál 5"/>
          <p:cNvSpPr/>
          <p:nvPr/>
        </p:nvSpPr>
        <p:spPr>
          <a:xfrm>
            <a:off x="1604035" y="1470677"/>
            <a:ext cx="1103812" cy="3731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811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650669" y="3263668"/>
            <a:ext cx="2702256" cy="330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4241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9889117" y="3259356"/>
            <a:ext cx="341812" cy="342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vál 5"/>
          <p:cNvSpPr/>
          <p:nvPr/>
        </p:nvSpPr>
        <p:spPr>
          <a:xfrm>
            <a:off x="4089069" y="1388852"/>
            <a:ext cx="1052274" cy="330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9793" y="6492166"/>
            <a:ext cx="191702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232040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latin typeface="+mn-lt"/>
              </a:rPr>
              <a:t>Zoznam skratiek</a:t>
            </a:r>
            <a:endParaRPr lang="sk-SK" dirty="0">
              <a:latin typeface="+mn-l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b="1" dirty="0" smtClean="0"/>
              <a:t>NFP</a:t>
            </a:r>
            <a:r>
              <a:rPr lang="sk-SK" sz="2000" dirty="0" smtClean="0"/>
              <a:t>		Nenávratný finančný príspevok</a:t>
            </a:r>
          </a:p>
          <a:p>
            <a:pPr marL="0" indent="0">
              <a:buNone/>
            </a:pPr>
            <a:r>
              <a:rPr lang="sk-SK" sz="2000" b="1" dirty="0" err="1" smtClean="0"/>
              <a:t>PpP</a:t>
            </a:r>
            <a:r>
              <a:rPr lang="sk-SK" sz="2000" dirty="0" smtClean="0"/>
              <a:t>		Príručka pre prijímateľa </a:t>
            </a:r>
            <a:r>
              <a:rPr lang="sk-SK" sz="2000" dirty="0"/>
              <a:t>DOP pre PO5 s </a:t>
            </a:r>
            <a:r>
              <a:rPr lang="sk-SK" sz="2000" dirty="0" smtClean="0"/>
              <a:t>prílohami </a:t>
            </a:r>
          </a:p>
          <a:p>
            <a:pPr marL="0" indent="0">
              <a:buNone/>
            </a:pPr>
            <a:r>
              <a:rPr lang="sk-SK" sz="1600" dirty="0" smtClean="0">
                <a:hlinkClick r:id="rId2"/>
              </a:rPr>
              <a:t>http</a:t>
            </a:r>
            <a:r>
              <a:rPr lang="sk-SK" sz="1600" dirty="0">
                <a:hlinkClick r:id="rId2"/>
              </a:rPr>
              <a:t>://www.minv.sk/?</a:t>
            </a:r>
            <a:r>
              <a:rPr lang="sk-SK" sz="1600" dirty="0" smtClean="0">
                <a:hlinkClick r:id="rId2"/>
              </a:rPr>
              <a:t>metodicke-dokumenty</a:t>
            </a:r>
            <a:endParaRPr lang="sk-SK" sz="1600" dirty="0" smtClean="0"/>
          </a:p>
          <a:p>
            <a:pPr marL="0" indent="0">
              <a:buNone/>
            </a:pPr>
            <a:endParaRPr lang="sk-SK" sz="1600" dirty="0"/>
          </a:p>
          <a:p>
            <a:pPr marL="0" indent="0">
              <a:buNone/>
            </a:pPr>
            <a:r>
              <a:rPr lang="sk-SK" sz="2000" b="1" dirty="0" smtClean="0"/>
              <a:t>ŠSJN</a:t>
            </a:r>
            <a:r>
              <a:rPr lang="sk-SK" sz="2000" dirty="0" smtClean="0"/>
              <a:t>		Štandardná stupnica jednotkových nákladov</a:t>
            </a:r>
          </a:p>
          <a:p>
            <a:pPr marL="0" indent="0">
              <a:buNone/>
            </a:pPr>
            <a:r>
              <a:rPr lang="sk-SK" sz="1600" dirty="0" smtClean="0">
                <a:hlinkClick r:id="rId3"/>
              </a:rPr>
              <a:t>http</a:t>
            </a:r>
            <a:r>
              <a:rPr lang="sk-SK" sz="1600" dirty="0">
                <a:hlinkClick r:id="rId3"/>
              </a:rPr>
              <a:t>://www.minv.sk/?</a:t>
            </a:r>
            <a:r>
              <a:rPr lang="sk-SK" sz="1600" dirty="0" smtClean="0">
                <a:hlinkClick r:id="rId3"/>
              </a:rPr>
              <a:t>archiv-vyziev&amp;sprava=vyzva-zamerana-na-miestne-obcianske-poriadkove-sluzby-mops-v-obciach-s-pritomnostou-mrk-oplz-po5-2017-1</a:t>
            </a:r>
            <a:endParaRPr lang="sk-SK" sz="1600" dirty="0" smtClean="0"/>
          </a:p>
          <a:p>
            <a:pPr marL="0" indent="0">
              <a:buNone/>
            </a:pPr>
            <a:endParaRPr lang="sk-SK" sz="1600" dirty="0" smtClean="0"/>
          </a:p>
          <a:p>
            <a:pPr marL="0" indent="0">
              <a:buNone/>
            </a:pPr>
            <a:r>
              <a:rPr lang="sk-SK" sz="2000" b="1" dirty="0" err="1" smtClean="0"/>
              <a:t>ŽoP</a:t>
            </a:r>
            <a:r>
              <a:rPr lang="sk-SK" sz="2000" dirty="0" smtClean="0"/>
              <a:t>		Žiadosť o platbu</a:t>
            </a:r>
          </a:p>
          <a:p>
            <a:pPr marL="0" indent="0">
              <a:buNone/>
            </a:pP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215025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815391" y="1867438"/>
            <a:ext cx="1281492" cy="3709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9793" y="6492166"/>
            <a:ext cx="191702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57756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Šípka doľava 4"/>
          <p:cNvSpPr/>
          <p:nvPr/>
        </p:nvSpPr>
        <p:spPr>
          <a:xfrm>
            <a:off x="5936512" y="2055345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ípka doľava 5"/>
          <p:cNvSpPr/>
          <p:nvPr/>
        </p:nvSpPr>
        <p:spPr>
          <a:xfrm>
            <a:off x="5936512" y="2583603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Šípka doľava 6"/>
          <p:cNvSpPr/>
          <p:nvPr/>
        </p:nvSpPr>
        <p:spPr>
          <a:xfrm>
            <a:off x="4983779" y="2852874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ípka doľava 8"/>
          <p:cNvSpPr/>
          <p:nvPr/>
        </p:nvSpPr>
        <p:spPr>
          <a:xfrm>
            <a:off x="5936512" y="3659297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Šípka doľava 9"/>
          <p:cNvSpPr/>
          <p:nvPr/>
        </p:nvSpPr>
        <p:spPr>
          <a:xfrm>
            <a:off x="5936512" y="4171839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Šípka doľava 10"/>
          <p:cNvSpPr/>
          <p:nvPr/>
        </p:nvSpPr>
        <p:spPr>
          <a:xfrm rot="5400000">
            <a:off x="6016255" y="4826367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BlokTextu 12"/>
          <p:cNvSpPr txBox="1"/>
          <p:nvPr/>
        </p:nvSpPr>
        <p:spPr>
          <a:xfrm>
            <a:off x="49793" y="6492166"/>
            <a:ext cx="191702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243744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225043" y="6013094"/>
            <a:ext cx="861972" cy="3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191702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Mzdy</a:t>
            </a:r>
            <a:endParaRPr lang="sk-SK" sz="1200" b="1" dirty="0"/>
          </a:p>
        </p:txBody>
      </p:sp>
      <p:sp>
        <p:nvSpPr>
          <p:cNvPr id="8" name="BlokTextu 7"/>
          <p:cNvSpPr txBox="1"/>
          <p:nvPr/>
        </p:nvSpPr>
        <p:spPr>
          <a:xfrm>
            <a:off x="5339753" y="3683479"/>
            <a:ext cx="3933644" cy="2539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050" b="1" dirty="0" smtClean="0"/>
              <a:t>4 (zamestnanci) x 560,03</a:t>
            </a:r>
            <a:r>
              <a:rPr lang="sk-SK" sz="1050" b="1" dirty="0"/>
              <a:t> </a:t>
            </a:r>
            <a:r>
              <a:rPr lang="sk-SK" sz="1050" b="1" dirty="0" smtClean="0"/>
              <a:t>€ (ŠSJN - pracovné miesto na plný úväzok)</a:t>
            </a:r>
            <a:endParaRPr lang="sk-SK" sz="1050" b="1" dirty="0"/>
          </a:p>
        </p:txBody>
      </p:sp>
      <p:sp>
        <p:nvSpPr>
          <p:cNvPr id="9" name="BlokTextu 8"/>
          <p:cNvSpPr txBox="1"/>
          <p:nvPr/>
        </p:nvSpPr>
        <p:spPr>
          <a:xfrm>
            <a:off x="4491488" y="2490158"/>
            <a:ext cx="2487282" cy="2539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050" b="1" dirty="0" smtClean="0"/>
              <a:t>Dátum zo Sumarizačného hárku 01/2018 </a:t>
            </a:r>
            <a:endParaRPr lang="sk-SK" sz="1050" b="1" dirty="0"/>
          </a:p>
        </p:txBody>
      </p:sp>
    </p:spTree>
    <p:extLst>
      <p:ext uri="{BB962C8B-B14F-4D97-AF65-F5344CB8AC3E}">
        <p14:creationId xmlns:p14="http://schemas.microsoft.com/office/powerpoint/2010/main" val="367544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3239409" y="2121669"/>
            <a:ext cx="752146" cy="2875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9793" y="6492166"/>
            <a:ext cx="191702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96406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3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901317" y="2695575"/>
            <a:ext cx="861058" cy="3824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9793" y="6492166"/>
            <a:ext cx="191702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245216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682117" y="1743075"/>
            <a:ext cx="603883" cy="3443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9793" y="6492166"/>
            <a:ext cx="191702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237783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626308" y="2194949"/>
            <a:ext cx="341812" cy="342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vál 5"/>
          <p:cNvSpPr/>
          <p:nvPr/>
        </p:nvSpPr>
        <p:spPr>
          <a:xfrm>
            <a:off x="1456408" y="1316334"/>
            <a:ext cx="935100" cy="3523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49793" y="6492166"/>
            <a:ext cx="191702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347715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875633" y="2716509"/>
            <a:ext cx="935100" cy="3523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9793" y="6492166"/>
            <a:ext cx="191702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327141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904208" y="2628900"/>
            <a:ext cx="1039142" cy="3923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9793" y="6492166"/>
            <a:ext cx="191702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302610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Šípka doľava 4"/>
          <p:cNvSpPr/>
          <p:nvPr/>
        </p:nvSpPr>
        <p:spPr>
          <a:xfrm>
            <a:off x="5308483" y="1831448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ípka doľava 5"/>
          <p:cNvSpPr/>
          <p:nvPr/>
        </p:nvSpPr>
        <p:spPr>
          <a:xfrm>
            <a:off x="5308483" y="2556797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Šípka doľava 6"/>
          <p:cNvSpPr/>
          <p:nvPr/>
        </p:nvSpPr>
        <p:spPr>
          <a:xfrm>
            <a:off x="5308483" y="3033380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>
            <a:off x="49793" y="6492166"/>
            <a:ext cx="191702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71104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4012442" cy="6858000"/>
          </a:xfrm>
          <a:prstGeom prst="rect">
            <a:avLst/>
          </a:prstGeom>
          <a:solidFill>
            <a:srgbClr val="F16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extovéPole 3"/>
          <p:cNvSpPr txBox="1"/>
          <p:nvPr/>
        </p:nvSpPr>
        <p:spPr>
          <a:xfrm>
            <a:off x="190005" y="171594"/>
            <a:ext cx="40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solidFill>
                  <a:schemeClr val="bg1"/>
                </a:solidFill>
              </a:rPr>
              <a:t>Postup:</a:t>
            </a:r>
            <a:endParaRPr lang="sk-SK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0005" y="1173707"/>
            <a:ext cx="38224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Vytvorenie </a:t>
            </a:r>
            <a:r>
              <a:rPr lang="sk-SK" sz="2800" dirty="0" err="1" smtClean="0">
                <a:solidFill>
                  <a:schemeClr val="bg1"/>
                </a:solidFill>
              </a:rPr>
              <a:t>ŽoP</a:t>
            </a:r>
            <a:endParaRPr lang="sk-SK" sz="2800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Účtovné doklady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Deklarované výdavky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Monitorovacie údaje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Prílohy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Odoslanie </a:t>
            </a:r>
            <a:r>
              <a:rPr lang="sk-SK" sz="2800" dirty="0" err="1" smtClean="0">
                <a:solidFill>
                  <a:schemeClr val="bg1"/>
                </a:solidFill>
              </a:rPr>
              <a:t>ŽoP</a:t>
            </a:r>
            <a:endParaRPr lang="sk-SK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89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145951" y="3630663"/>
            <a:ext cx="1096876" cy="3765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191702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Mzdy</a:t>
            </a:r>
            <a:endParaRPr lang="sk-SK" sz="1200" b="1" dirty="0"/>
          </a:p>
        </p:txBody>
      </p:sp>
      <p:sp>
        <p:nvSpPr>
          <p:cNvPr id="8" name="BlokTextu 7"/>
          <p:cNvSpPr txBox="1"/>
          <p:nvPr/>
        </p:nvSpPr>
        <p:spPr>
          <a:xfrm>
            <a:off x="5323510" y="1781704"/>
            <a:ext cx="3828728" cy="2539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050" b="1" dirty="0" smtClean="0"/>
              <a:t>Názov mzdovej položky z rozpočtu – viď. Zmluva o poskytnutí NFP</a:t>
            </a:r>
            <a:endParaRPr lang="sk-SK" sz="1050" b="1" dirty="0"/>
          </a:p>
        </p:txBody>
      </p:sp>
    </p:spTree>
    <p:extLst>
      <p:ext uri="{BB962C8B-B14F-4D97-AF65-F5344CB8AC3E}">
        <p14:creationId xmlns:p14="http://schemas.microsoft.com/office/powerpoint/2010/main" val="322736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640938" y="2670437"/>
            <a:ext cx="341812" cy="342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191702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88242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524000" y="1704443"/>
            <a:ext cx="836805" cy="3774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9793" y="6492166"/>
            <a:ext cx="191702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267230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3089453" y="2055572"/>
            <a:ext cx="1131417" cy="3950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9793" y="6492166"/>
            <a:ext cx="2201701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3</a:t>
            </a:r>
            <a:r>
              <a:rPr lang="sk-SK" sz="1200" b="1" dirty="0" smtClean="0"/>
              <a:t>. Deklarované výdavky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273738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831133" y="2092537"/>
            <a:ext cx="341812" cy="342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49793" y="6492166"/>
            <a:ext cx="2201701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3</a:t>
            </a:r>
            <a:r>
              <a:rPr lang="sk-SK" sz="1200" b="1" dirty="0" smtClean="0"/>
              <a:t>. Deklarované výdavky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6788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524000" y="951399"/>
            <a:ext cx="833355" cy="396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49793" y="6492166"/>
            <a:ext cx="2201701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3</a:t>
            </a:r>
            <a:r>
              <a:rPr lang="sk-SK" sz="1200" b="1" dirty="0" smtClean="0"/>
              <a:t>. Deklarované výdavky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352403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219325" y="2618274"/>
            <a:ext cx="857250" cy="396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49793" y="6492166"/>
            <a:ext cx="2201701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3</a:t>
            </a:r>
            <a:r>
              <a:rPr lang="sk-SK" sz="1200" b="1" dirty="0" smtClean="0"/>
              <a:t>. Deklarované výdavky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7086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Šípka doľava 4"/>
          <p:cNvSpPr/>
          <p:nvPr/>
        </p:nvSpPr>
        <p:spPr>
          <a:xfrm>
            <a:off x="5329635" y="2773646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Šípka doľava 6"/>
          <p:cNvSpPr/>
          <p:nvPr/>
        </p:nvSpPr>
        <p:spPr>
          <a:xfrm>
            <a:off x="7022633" y="3635886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 doľava 7"/>
          <p:cNvSpPr/>
          <p:nvPr/>
        </p:nvSpPr>
        <p:spPr>
          <a:xfrm>
            <a:off x="5329635" y="5127466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ípka doľava 8"/>
          <p:cNvSpPr/>
          <p:nvPr/>
        </p:nvSpPr>
        <p:spPr>
          <a:xfrm>
            <a:off x="5329635" y="5350968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Šípka doľava 10"/>
          <p:cNvSpPr/>
          <p:nvPr/>
        </p:nvSpPr>
        <p:spPr>
          <a:xfrm>
            <a:off x="5329635" y="5811870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/>
          <p:cNvSpPr txBox="1"/>
          <p:nvPr/>
        </p:nvSpPr>
        <p:spPr>
          <a:xfrm>
            <a:off x="49793" y="6492166"/>
            <a:ext cx="2201701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3</a:t>
            </a:r>
            <a:r>
              <a:rPr lang="sk-SK" sz="1200" b="1" dirty="0" smtClean="0"/>
              <a:t>. Deklarované výdavky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229278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3064478" y="2706986"/>
            <a:ext cx="710817" cy="2722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ál 6"/>
          <p:cNvSpPr/>
          <p:nvPr/>
        </p:nvSpPr>
        <p:spPr>
          <a:xfrm>
            <a:off x="3064478" y="3920150"/>
            <a:ext cx="4042492" cy="3612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2201701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3</a:t>
            </a:r>
            <a:r>
              <a:rPr lang="sk-SK" sz="1200" b="1" dirty="0" smtClean="0"/>
              <a:t>. Deklarované výdavky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423245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3068410" y="3014505"/>
            <a:ext cx="2372771" cy="4144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9793" y="6492166"/>
            <a:ext cx="2201701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3</a:t>
            </a:r>
            <a:r>
              <a:rPr lang="sk-SK" sz="1200" b="1" dirty="0" smtClean="0"/>
              <a:t>. Deklarované výdavky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99177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4012442" cy="6858000"/>
          </a:xfrm>
          <a:prstGeom prst="rect">
            <a:avLst/>
          </a:prstGeom>
          <a:solidFill>
            <a:srgbClr val="F16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extovéPole 3"/>
          <p:cNvSpPr txBox="1"/>
          <p:nvPr/>
        </p:nvSpPr>
        <p:spPr>
          <a:xfrm>
            <a:off x="190005" y="171594"/>
            <a:ext cx="3709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solidFill>
                  <a:schemeClr val="bg1"/>
                </a:solidFill>
              </a:rPr>
              <a:t>Postup:</a:t>
            </a:r>
            <a:endParaRPr lang="sk-SK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0005" y="1173707"/>
            <a:ext cx="382243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b="1" u="sng" dirty="0" smtClean="0">
                <a:solidFill>
                  <a:schemeClr val="bg1"/>
                </a:solidFill>
              </a:rPr>
              <a:t>Vytvorenie </a:t>
            </a:r>
            <a:r>
              <a:rPr lang="sk-SK" sz="2800" b="1" u="sng" dirty="0" err="1" smtClean="0">
                <a:solidFill>
                  <a:schemeClr val="bg1"/>
                </a:solidFill>
              </a:rPr>
              <a:t>ŽoP</a:t>
            </a:r>
            <a:endParaRPr lang="sk-SK" sz="2800" b="1" u="sng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Účtovné doklady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Deklarované výdavky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Monitorovacie údaje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Prílohy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Odoslanie </a:t>
            </a:r>
            <a:r>
              <a:rPr lang="sk-SK" sz="2800" dirty="0" err="1" smtClean="0">
                <a:solidFill>
                  <a:schemeClr val="bg1"/>
                </a:solidFill>
              </a:rPr>
              <a:t>ŽoP</a:t>
            </a:r>
            <a:endParaRPr lang="sk-SK" sz="2800" dirty="0">
              <a:solidFill>
                <a:schemeClr val="bg1"/>
              </a:solidFill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4347713" y="310551"/>
            <a:ext cx="696151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Zásady:</a:t>
            </a:r>
          </a:p>
          <a:p>
            <a:endParaRPr lang="sk-SK" dirty="0"/>
          </a:p>
          <a:p>
            <a:pPr marL="285750" indent="-285750">
              <a:buFontTx/>
              <a:buChar char="-"/>
            </a:pPr>
            <a:r>
              <a:rPr lang="sk-SK" dirty="0" err="1" smtClean="0"/>
              <a:t>ŽoP</a:t>
            </a:r>
            <a:r>
              <a:rPr lang="sk-SK" dirty="0" smtClean="0"/>
              <a:t> sa vytvára len v systéme ITMS2014+</a:t>
            </a:r>
          </a:p>
          <a:p>
            <a:pPr marL="285750" indent="-285750">
              <a:buFontTx/>
              <a:buChar char="-"/>
            </a:pPr>
            <a:r>
              <a:rPr lang="sk-SK" dirty="0" err="1" smtClean="0"/>
              <a:t>ŽoP</a:t>
            </a:r>
            <a:r>
              <a:rPr lang="sk-SK" dirty="0" smtClean="0"/>
              <a:t> sa môže podávať v pravidelných intervaloch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Na základe usmernenia certifikačného orgánu budú prijímatelia upovedomí o ukončení rozpočtového roka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708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Šípka doľava 4"/>
          <p:cNvSpPr/>
          <p:nvPr/>
        </p:nvSpPr>
        <p:spPr>
          <a:xfrm>
            <a:off x="5331135" y="695312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ípka doľava 5"/>
          <p:cNvSpPr/>
          <p:nvPr/>
        </p:nvSpPr>
        <p:spPr>
          <a:xfrm>
            <a:off x="5331135" y="948446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 doľava 7"/>
          <p:cNvSpPr/>
          <p:nvPr/>
        </p:nvSpPr>
        <p:spPr>
          <a:xfrm>
            <a:off x="5331135" y="1390624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ípka doľava 8"/>
          <p:cNvSpPr/>
          <p:nvPr/>
        </p:nvSpPr>
        <p:spPr>
          <a:xfrm>
            <a:off x="5331135" y="3157641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Šípka doľava 9"/>
          <p:cNvSpPr/>
          <p:nvPr/>
        </p:nvSpPr>
        <p:spPr>
          <a:xfrm>
            <a:off x="5331135" y="3862345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BlokTextu 11"/>
          <p:cNvSpPr txBox="1"/>
          <p:nvPr/>
        </p:nvSpPr>
        <p:spPr>
          <a:xfrm>
            <a:off x="49793" y="6492166"/>
            <a:ext cx="2201701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3</a:t>
            </a:r>
            <a:r>
              <a:rPr lang="sk-SK" sz="1200" b="1" dirty="0" smtClean="0"/>
              <a:t>. Deklarované výdavky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77376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2885911" y="5705749"/>
            <a:ext cx="1035968" cy="3898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49793" y="6492166"/>
            <a:ext cx="2201701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3</a:t>
            </a:r>
            <a:r>
              <a:rPr lang="sk-SK" sz="1200" b="1" dirty="0" smtClean="0"/>
              <a:t>. Deklarované výdavky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220810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370719" y="264277"/>
            <a:ext cx="1762580" cy="3369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49793" y="6492166"/>
            <a:ext cx="2201701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3</a:t>
            </a:r>
            <a:r>
              <a:rPr lang="sk-SK" sz="1200" b="1" dirty="0" smtClean="0"/>
              <a:t>. Deklarované výdavky - Mzdy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88902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3660393" y="1242104"/>
            <a:ext cx="916892" cy="2893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1960162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Paušál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401858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609600" y="1242104"/>
            <a:ext cx="647329" cy="2893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49793" y="6492166"/>
            <a:ext cx="1960162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Paušál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379951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625456" y="1701947"/>
            <a:ext cx="1197027" cy="2998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49793" y="6492166"/>
            <a:ext cx="1960162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Paušál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56282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Šípka doľava 4"/>
          <p:cNvSpPr/>
          <p:nvPr/>
        </p:nvSpPr>
        <p:spPr>
          <a:xfrm>
            <a:off x="5936512" y="2055345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ípka doľava 5"/>
          <p:cNvSpPr/>
          <p:nvPr/>
        </p:nvSpPr>
        <p:spPr>
          <a:xfrm>
            <a:off x="5936512" y="2583603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Šípka doľava 6"/>
          <p:cNvSpPr/>
          <p:nvPr/>
        </p:nvSpPr>
        <p:spPr>
          <a:xfrm>
            <a:off x="4983779" y="2852874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ípka doľava 8"/>
          <p:cNvSpPr/>
          <p:nvPr/>
        </p:nvSpPr>
        <p:spPr>
          <a:xfrm>
            <a:off x="5936512" y="3659297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Šípka doľava 9"/>
          <p:cNvSpPr/>
          <p:nvPr/>
        </p:nvSpPr>
        <p:spPr>
          <a:xfrm>
            <a:off x="5936512" y="4171839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Šípka doľava 10"/>
          <p:cNvSpPr/>
          <p:nvPr/>
        </p:nvSpPr>
        <p:spPr>
          <a:xfrm rot="5400000">
            <a:off x="6016255" y="4826367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BlokTextu 11"/>
          <p:cNvSpPr txBox="1"/>
          <p:nvPr/>
        </p:nvSpPr>
        <p:spPr>
          <a:xfrm>
            <a:off x="49793" y="6492166"/>
            <a:ext cx="1960162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Paušál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08684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049738" y="6032546"/>
            <a:ext cx="1197027" cy="2998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49793" y="6492166"/>
            <a:ext cx="1960162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Paušál</a:t>
            </a:r>
            <a:endParaRPr lang="sk-SK" sz="1200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5339752" y="3683479"/>
            <a:ext cx="2782755" cy="2539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050" b="1" dirty="0" smtClean="0"/>
              <a:t>25% z </a:t>
            </a:r>
            <a:r>
              <a:rPr lang="sk-SK" sz="1050" b="1" dirty="0"/>
              <a:t>2240,12 € </a:t>
            </a:r>
            <a:r>
              <a:rPr lang="sk-SK" sz="1050" b="1" dirty="0" smtClean="0"/>
              <a:t>(nárokované mzdové náklady) </a:t>
            </a:r>
            <a:endParaRPr lang="sk-SK" sz="1050" b="1" dirty="0"/>
          </a:p>
        </p:txBody>
      </p:sp>
      <p:sp>
        <p:nvSpPr>
          <p:cNvPr id="7" name="BlokTextu 6"/>
          <p:cNvSpPr txBox="1"/>
          <p:nvPr/>
        </p:nvSpPr>
        <p:spPr>
          <a:xfrm>
            <a:off x="4482862" y="2490158"/>
            <a:ext cx="2306127" cy="2539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050" b="1" dirty="0" smtClean="0"/>
              <a:t>Dátum z Čestného vyhlásenia 01/2018</a:t>
            </a:r>
            <a:endParaRPr lang="sk-SK" sz="1050" b="1" dirty="0"/>
          </a:p>
        </p:txBody>
      </p:sp>
    </p:spTree>
    <p:extLst>
      <p:ext uri="{BB962C8B-B14F-4D97-AF65-F5344CB8AC3E}">
        <p14:creationId xmlns:p14="http://schemas.microsoft.com/office/powerpoint/2010/main" val="320836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3097767" y="1737510"/>
            <a:ext cx="1197027" cy="2998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ál 6"/>
          <p:cNvSpPr/>
          <p:nvPr/>
        </p:nvSpPr>
        <p:spPr>
          <a:xfrm>
            <a:off x="2752226" y="2731882"/>
            <a:ext cx="1197027" cy="2998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49793" y="6492166"/>
            <a:ext cx="1960162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Paušál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66456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633728" y="1760471"/>
            <a:ext cx="699821" cy="2998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1960162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Paušál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91366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4012442" cy="6858000"/>
          </a:xfrm>
          <a:prstGeom prst="rect">
            <a:avLst/>
          </a:prstGeom>
          <a:solidFill>
            <a:srgbClr val="F16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extovéPole 3"/>
          <p:cNvSpPr txBox="1"/>
          <p:nvPr/>
        </p:nvSpPr>
        <p:spPr>
          <a:xfrm>
            <a:off x="190005" y="171594"/>
            <a:ext cx="40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solidFill>
                  <a:schemeClr val="bg1"/>
                </a:solidFill>
              </a:rPr>
              <a:t>Postup:</a:t>
            </a:r>
            <a:endParaRPr lang="sk-SK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0005" y="1173707"/>
            <a:ext cx="382243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Vytvorenie </a:t>
            </a:r>
            <a:r>
              <a:rPr lang="sk-SK" sz="2800" dirty="0" err="1" smtClean="0">
                <a:solidFill>
                  <a:schemeClr val="bg1"/>
                </a:solidFill>
              </a:rPr>
              <a:t>ŽoP</a:t>
            </a:r>
            <a:endParaRPr lang="sk-SK" sz="2800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b="1" u="sng" dirty="0" smtClean="0">
                <a:solidFill>
                  <a:schemeClr val="bg1"/>
                </a:solidFill>
              </a:rPr>
              <a:t>Účtovné doklady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Deklarované výdavky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Monitorovacie údaje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Prílohy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Odoslanie </a:t>
            </a:r>
            <a:r>
              <a:rPr lang="sk-SK" sz="2800" dirty="0" err="1" smtClean="0">
                <a:solidFill>
                  <a:schemeClr val="bg1"/>
                </a:solidFill>
              </a:rPr>
              <a:t>ŽoP</a:t>
            </a:r>
            <a:endParaRPr lang="sk-SK" sz="2800" dirty="0">
              <a:solidFill>
                <a:schemeClr val="bg1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4347713" y="310551"/>
            <a:ext cx="696151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Zásady:</a:t>
            </a:r>
          </a:p>
          <a:p>
            <a:endParaRPr lang="sk-SK" dirty="0"/>
          </a:p>
          <a:p>
            <a:pPr marL="285750" indent="-285750">
              <a:buFontTx/>
              <a:buChar char="-"/>
            </a:pPr>
            <a:r>
              <a:rPr lang="sk-SK" dirty="0" smtClean="0"/>
              <a:t>Pri zjednodušovaní výdavkov sa pri mzdách používa ako účtovný doklad „Sumarizačný hárok“ (príloha č. 11 </a:t>
            </a:r>
            <a:r>
              <a:rPr lang="sk-SK" dirty="0" err="1" smtClean="0"/>
              <a:t>PpP</a:t>
            </a:r>
            <a:r>
              <a:rPr lang="sk-SK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Pri paušále sa používa ako </a:t>
            </a:r>
            <a:r>
              <a:rPr lang="sk-SK" dirty="0"/>
              <a:t>účtovný doklad </a:t>
            </a:r>
            <a:r>
              <a:rPr lang="sk-SK" dirty="0" smtClean="0"/>
              <a:t>„Čestné vyhlásenie </a:t>
            </a:r>
            <a:r>
              <a:rPr lang="sk-SK" dirty="0"/>
              <a:t>k </a:t>
            </a:r>
            <a:r>
              <a:rPr lang="sk-SK" dirty="0" smtClean="0"/>
              <a:t>uchovávaniu účtovných </a:t>
            </a:r>
            <a:r>
              <a:rPr lang="sk-SK" dirty="0"/>
              <a:t>dokladov pri </a:t>
            </a:r>
            <a:r>
              <a:rPr lang="sk-SK" dirty="0" smtClean="0"/>
              <a:t>ZVV“ </a:t>
            </a:r>
            <a:r>
              <a:rPr lang="sk-SK" dirty="0"/>
              <a:t>(príloha č. </a:t>
            </a:r>
            <a:r>
              <a:rPr lang="sk-SK" dirty="0" smtClean="0"/>
              <a:t>15 </a:t>
            </a:r>
            <a:r>
              <a:rPr lang="sk-SK" dirty="0" err="1" smtClean="0"/>
              <a:t>PpP</a:t>
            </a:r>
            <a:r>
              <a:rPr lang="sk-SK" dirty="0" smtClean="0"/>
              <a:t>)</a:t>
            </a:r>
            <a:r>
              <a:rPr lang="sk-SK" dirty="0"/>
              <a:t>	</a:t>
            </a: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210718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428903" y="1321558"/>
            <a:ext cx="1021689" cy="3316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1960162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Paušál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395116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826106" y="2726077"/>
            <a:ext cx="1021689" cy="3316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1960162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Paušál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317048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826106" y="2648104"/>
            <a:ext cx="1160678" cy="3511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1960162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Paušál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258126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Šípka doľava 4"/>
          <p:cNvSpPr/>
          <p:nvPr/>
        </p:nvSpPr>
        <p:spPr>
          <a:xfrm>
            <a:off x="5308483" y="1831448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ípka doľava 5"/>
          <p:cNvSpPr/>
          <p:nvPr/>
        </p:nvSpPr>
        <p:spPr>
          <a:xfrm>
            <a:off x="5308483" y="2556797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Šípka doľava 6"/>
          <p:cNvSpPr/>
          <p:nvPr/>
        </p:nvSpPr>
        <p:spPr>
          <a:xfrm>
            <a:off x="5308483" y="3033380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49793" y="6492166"/>
            <a:ext cx="1960162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Paušál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77060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128429" y="3642231"/>
            <a:ext cx="1160678" cy="3511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49793" y="6492166"/>
            <a:ext cx="1960162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Paušál</a:t>
            </a:r>
            <a:endParaRPr lang="sk-SK" sz="1200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5323509" y="1781704"/>
            <a:ext cx="3894631" cy="2539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050" b="1" dirty="0" smtClean="0"/>
              <a:t>Názov paušálnej položky z rozpočtu – viď. Zmluva o poskytnutí NFP</a:t>
            </a:r>
            <a:endParaRPr lang="sk-SK" sz="1050" b="1" dirty="0"/>
          </a:p>
        </p:txBody>
      </p:sp>
    </p:spTree>
    <p:extLst>
      <p:ext uri="{BB962C8B-B14F-4D97-AF65-F5344CB8AC3E}">
        <p14:creationId xmlns:p14="http://schemas.microsoft.com/office/powerpoint/2010/main" val="51944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638976" y="2679825"/>
            <a:ext cx="352786" cy="3419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ál 6"/>
          <p:cNvSpPr/>
          <p:nvPr/>
        </p:nvSpPr>
        <p:spPr>
          <a:xfrm>
            <a:off x="1521280" y="1674891"/>
            <a:ext cx="823568" cy="4129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49793" y="6492166"/>
            <a:ext cx="1960162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2. Účtovné doklady - Paušál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306324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3085604" y="1733798"/>
            <a:ext cx="1094510" cy="3859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9793" y="6492166"/>
            <a:ext cx="2262086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3</a:t>
            </a:r>
            <a:r>
              <a:rPr lang="sk-SK" sz="1200" b="1" dirty="0" smtClean="0"/>
              <a:t>. Deklarované výdavky - Paušál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7228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837763" y="2097868"/>
            <a:ext cx="341812" cy="342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vál 5"/>
          <p:cNvSpPr/>
          <p:nvPr/>
        </p:nvSpPr>
        <p:spPr>
          <a:xfrm>
            <a:off x="1463715" y="959845"/>
            <a:ext cx="917288" cy="3859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49793" y="6492166"/>
            <a:ext cx="2262086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3</a:t>
            </a:r>
            <a:r>
              <a:rPr lang="sk-SK" sz="1200" b="1" dirty="0" smtClean="0"/>
              <a:t>. Deklarované výdavky - Paušál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340826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176235" y="2622390"/>
            <a:ext cx="917288" cy="3859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2262086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3</a:t>
            </a:r>
            <a:r>
              <a:rPr lang="sk-SK" sz="1200" b="1" dirty="0" smtClean="0"/>
              <a:t>. Deklarované výdavky - Paušál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30270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Šípka doľava 4"/>
          <p:cNvSpPr/>
          <p:nvPr/>
        </p:nvSpPr>
        <p:spPr>
          <a:xfrm>
            <a:off x="5311406" y="2764592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Šípka doľava 3"/>
          <p:cNvSpPr/>
          <p:nvPr/>
        </p:nvSpPr>
        <p:spPr>
          <a:xfrm>
            <a:off x="7057216" y="3632216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Šípka doľava 6"/>
          <p:cNvSpPr/>
          <p:nvPr/>
        </p:nvSpPr>
        <p:spPr>
          <a:xfrm>
            <a:off x="5311406" y="5135091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 doľava 7"/>
          <p:cNvSpPr/>
          <p:nvPr/>
        </p:nvSpPr>
        <p:spPr>
          <a:xfrm>
            <a:off x="5311406" y="5378026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ípka doľava 8"/>
          <p:cNvSpPr/>
          <p:nvPr/>
        </p:nvSpPr>
        <p:spPr>
          <a:xfrm>
            <a:off x="5311406" y="5805966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/>
          <p:cNvSpPr txBox="1"/>
          <p:nvPr/>
        </p:nvSpPr>
        <p:spPr>
          <a:xfrm>
            <a:off x="49793" y="6492166"/>
            <a:ext cx="2262086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3</a:t>
            </a:r>
            <a:r>
              <a:rPr lang="sk-SK" sz="1200" b="1" dirty="0" smtClean="0"/>
              <a:t>. Deklarované výdavky - Paušál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330719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4012442" cy="6858000"/>
          </a:xfrm>
          <a:prstGeom prst="rect">
            <a:avLst/>
          </a:prstGeom>
          <a:solidFill>
            <a:srgbClr val="F16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extovéPole 3"/>
          <p:cNvSpPr txBox="1"/>
          <p:nvPr/>
        </p:nvSpPr>
        <p:spPr>
          <a:xfrm>
            <a:off x="190005" y="171594"/>
            <a:ext cx="40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solidFill>
                  <a:schemeClr val="bg1"/>
                </a:solidFill>
              </a:rPr>
              <a:t>Postup:</a:t>
            </a:r>
            <a:endParaRPr lang="sk-SK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0005" y="1173707"/>
            <a:ext cx="382243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Vytvorenie </a:t>
            </a:r>
            <a:r>
              <a:rPr lang="sk-SK" sz="2800" dirty="0" err="1" smtClean="0">
                <a:solidFill>
                  <a:schemeClr val="bg1"/>
                </a:solidFill>
              </a:rPr>
              <a:t>ŽoP</a:t>
            </a:r>
            <a:endParaRPr lang="sk-SK" sz="2800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Účtovné doklady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b="1" u="sng" dirty="0" smtClean="0">
                <a:solidFill>
                  <a:schemeClr val="bg1"/>
                </a:solidFill>
              </a:rPr>
              <a:t>Deklarované výdavky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Monitorovacie údaje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Prílohy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Odoslanie </a:t>
            </a:r>
            <a:r>
              <a:rPr lang="sk-SK" sz="2800" dirty="0" err="1" smtClean="0">
                <a:solidFill>
                  <a:schemeClr val="bg1"/>
                </a:solidFill>
              </a:rPr>
              <a:t>ŽoP</a:t>
            </a:r>
            <a:endParaRPr lang="sk-SK" sz="2800" dirty="0">
              <a:solidFill>
                <a:schemeClr val="bg1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4347713" y="310551"/>
            <a:ext cx="696151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Zásady:</a:t>
            </a:r>
          </a:p>
          <a:p>
            <a:endParaRPr lang="sk-SK" dirty="0"/>
          </a:p>
          <a:p>
            <a:pPr marL="285750" indent="-285750">
              <a:buFontTx/>
              <a:buChar char="-"/>
            </a:pPr>
            <a:r>
              <a:rPr lang="sk-SK" dirty="0" smtClean="0"/>
              <a:t>Ako názvy deklarovaných výdavkov sa používajú názvy položiek z rozpočtu (viď. Zmluva o poskytnutí NFP)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Pri deklarovaných výdavkoch je nutné uvádzať v ITMS2014+:</a:t>
            </a:r>
          </a:p>
          <a:p>
            <a:r>
              <a:rPr lang="sk-SK" b="1" dirty="0" smtClean="0"/>
              <a:t>	ekonomickú klasifikáciu: </a:t>
            </a:r>
            <a:r>
              <a:rPr lang="sk-SK" dirty="0"/>
              <a:t>641009 </a:t>
            </a:r>
          </a:p>
          <a:p>
            <a:r>
              <a:rPr lang="sk-SK" b="1" dirty="0" smtClean="0"/>
              <a:t>	funkčnú klasifikáciu: </a:t>
            </a:r>
            <a:r>
              <a:rPr lang="sk-SK" dirty="0"/>
              <a:t>0950	</a:t>
            </a:r>
            <a:endParaRPr lang="sk-SK" dirty="0" smtClean="0"/>
          </a:p>
          <a:p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210718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954666" y="2688880"/>
            <a:ext cx="920218" cy="3081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ál 6"/>
          <p:cNvSpPr/>
          <p:nvPr/>
        </p:nvSpPr>
        <p:spPr>
          <a:xfrm>
            <a:off x="2854263" y="4029527"/>
            <a:ext cx="4242838" cy="4876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2262086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3</a:t>
            </a:r>
            <a:r>
              <a:rPr lang="sk-SK" sz="1200" b="1" dirty="0" smtClean="0"/>
              <a:t>. Deklarované výdavky - Paušál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65943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929802" y="3050275"/>
            <a:ext cx="2727195" cy="3470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2262086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3</a:t>
            </a:r>
            <a:r>
              <a:rPr lang="sk-SK" sz="1200" b="1" dirty="0" smtClean="0"/>
              <a:t>. Deklarované výdavky - Paušál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66502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Šípka doľava 4"/>
          <p:cNvSpPr/>
          <p:nvPr/>
        </p:nvSpPr>
        <p:spPr>
          <a:xfrm>
            <a:off x="5335168" y="1107378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ípka doľava 5"/>
          <p:cNvSpPr/>
          <p:nvPr/>
        </p:nvSpPr>
        <p:spPr>
          <a:xfrm>
            <a:off x="5335168" y="1335199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Šípka doľava 6"/>
          <p:cNvSpPr/>
          <p:nvPr/>
        </p:nvSpPr>
        <p:spPr>
          <a:xfrm>
            <a:off x="5335168" y="1789568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 doľava 7"/>
          <p:cNvSpPr/>
          <p:nvPr/>
        </p:nvSpPr>
        <p:spPr>
          <a:xfrm>
            <a:off x="5335168" y="3578975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ípka doľava 8"/>
          <p:cNvSpPr/>
          <p:nvPr/>
        </p:nvSpPr>
        <p:spPr>
          <a:xfrm>
            <a:off x="5335168" y="4248180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10"/>
          <p:cNvSpPr txBox="1"/>
          <p:nvPr/>
        </p:nvSpPr>
        <p:spPr>
          <a:xfrm>
            <a:off x="49793" y="6492166"/>
            <a:ext cx="2262086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3</a:t>
            </a:r>
            <a:r>
              <a:rPr lang="sk-SK" sz="1200" b="1" dirty="0" smtClean="0"/>
              <a:t>. Deklarované výdavky - Paušál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2902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679636" y="5727940"/>
            <a:ext cx="1409285" cy="3299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2262086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3</a:t>
            </a:r>
            <a:r>
              <a:rPr lang="sk-SK" sz="1200" b="1" dirty="0" smtClean="0"/>
              <a:t>. Deklarované výdavky - Paušál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40488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3787149" y="262550"/>
            <a:ext cx="1943695" cy="2986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49793" y="6492166"/>
            <a:ext cx="2262086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3</a:t>
            </a:r>
            <a:r>
              <a:rPr lang="sk-SK" sz="1200" b="1" dirty="0" smtClean="0"/>
              <a:t>. Deklarované výdavky - Paušál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63309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5362452" y="1259457"/>
            <a:ext cx="1133239" cy="2523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9793" y="6492166"/>
            <a:ext cx="167548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4</a:t>
            </a:r>
            <a:r>
              <a:rPr lang="sk-SK" sz="1200" b="1" dirty="0" smtClean="0"/>
              <a:t>. Monitorovacie údaje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64070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825620" y="2587925"/>
            <a:ext cx="3609021" cy="3730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9793" y="6492166"/>
            <a:ext cx="167548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4</a:t>
            </a:r>
            <a:r>
              <a:rPr lang="sk-SK" sz="1200" b="1" dirty="0" smtClean="0"/>
              <a:t>. Monitorovacie údaje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359412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524001" y="4873925"/>
            <a:ext cx="796506" cy="383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9793" y="6492166"/>
            <a:ext cx="167548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4</a:t>
            </a:r>
            <a:r>
              <a:rPr lang="sk-SK" sz="1200" b="1" dirty="0" smtClean="0"/>
              <a:t>. Monitorovacie údaje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230036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524000" y="4671192"/>
            <a:ext cx="1184694" cy="4443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ípka doľava 5"/>
          <p:cNvSpPr/>
          <p:nvPr/>
        </p:nvSpPr>
        <p:spPr>
          <a:xfrm>
            <a:off x="10588256" y="3726716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Šípka doľava 6"/>
          <p:cNvSpPr/>
          <p:nvPr/>
        </p:nvSpPr>
        <p:spPr>
          <a:xfrm>
            <a:off x="10588256" y="3957014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49793" y="6492166"/>
            <a:ext cx="167548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4</a:t>
            </a:r>
            <a:r>
              <a:rPr lang="sk-SK" sz="1200" b="1" dirty="0" smtClean="0"/>
              <a:t>. Monitorovacie údaje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34452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866810" y="3422006"/>
            <a:ext cx="3609021" cy="3730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167548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4</a:t>
            </a:r>
            <a:r>
              <a:rPr lang="sk-SK" sz="1200" b="1" dirty="0" smtClean="0"/>
              <a:t>. Monitorovacie údaje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44756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4012442" cy="6858000"/>
          </a:xfrm>
          <a:prstGeom prst="rect">
            <a:avLst/>
          </a:prstGeom>
          <a:solidFill>
            <a:srgbClr val="F16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extovéPole 3"/>
          <p:cNvSpPr txBox="1"/>
          <p:nvPr/>
        </p:nvSpPr>
        <p:spPr>
          <a:xfrm>
            <a:off x="190005" y="171594"/>
            <a:ext cx="40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solidFill>
                  <a:schemeClr val="bg1"/>
                </a:solidFill>
              </a:rPr>
              <a:t>Postup:</a:t>
            </a:r>
            <a:endParaRPr lang="sk-SK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0004" y="1173707"/>
            <a:ext cx="382243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Vytvorenie </a:t>
            </a:r>
            <a:r>
              <a:rPr lang="sk-SK" sz="2800" dirty="0" err="1" smtClean="0">
                <a:solidFill>
                  <a:schemeClr val="bg1"/>
                </a:solidFill>
              </a:rPr>
              <a:t>ŽoP</a:t>
            </a:r>
            <a:endParaRPr lang="sk-SK" sz="2800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Účtovné doklady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Deklarované výdavky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b="1" u="sng" dirty="0" smtClean="0">
                <a:solidFill>
                  <a:schemeClr val="bg1"/>
                </a:solidFill>
              </a:rPr>
              <a:t>Monitorovacie údaje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Prílohy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Odoslanie </a:t>
            </a:r>
            <a:r>
              <a:rPr lang="sk-SK" sz="2800" dirty="0" err="1" smtClean="0">
                <a:solidFill>
                  <a:schemeClr val="bg1"/>
                </a:solidFill>
              </a:rPr>
              <a:t>ŽoP</a:t>
            </a:r>
            <a:endParaRPr lang="sk-SK" sz="2800" dirty="0">
              <a:solidFill>
                <a:schemeClr val="bg1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4347713" y="310551"/>
            <a:ext cx="69615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Zásady:</a:t>
            </a:r>
          </a:p>
          <a:p>
            <a:endParaRPr lang="sk-SK" dirty="0"/>
          </a:p>
          <a:p>
            <a:pPr marL="285750" indent="-285750">
              <a:buFontTx/>
              <a:buChar char="-"/>
            </a:pPr>
            <a:r>
              <a:rPr lang="sk-SK" dirty="0" smtClean="0"/>
              <a:t>Monitorovacie údaje sa vypĺňajú v nadväznosti na danú </a:t>
            </a:r>
            <a:r>
              <a:rPr lang="sk-SK" dirty="0" err="1" smtClean="0"/>
              <a:t>ŽoP</a:t>
            </a:r>
            <a:r>
              <a:rPr lang="sk-SK" dirty="0" smtClean="0"/>
              <a:t>, </a:t>
            </a:r>
            <a:r>
              <a:rPr lang="sk-SK" b="1" dirty="0" smtClean="0"/>
              <a:t>nie kumulatívne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Ku každej </a:t>
            </a:r>
            <a:r>
              <a:rPr lang="sk-SK" dirty="0" err="1" smtClean="0"/>
              <a:t>ŽoP</a:t>
            </a:r>
            <a:r>
              <a:rPr lang="sk-SK" dirty="0" smtClean="0"/>
              <a:t> je prijímateľ povinný do prílohy pripojiť aj vykazovanie sledovaných údajov (príloha č. 6 </a:t>
            </a:r>
            <a:r>
              <a:rPr lang="sk-SK" dirty="0" err="1" smtClean="0"/>
              <a:t>PpP</a:t>
            </a:r>
            <a:r>
              <a:rPr lang="sk-SK" dirty="0" smtClean="0"/>
              <a:t>). Formulár sa vyplní podľa prílohy č. 2 Zmluvy o poskytnutí NFP tabuľka 9. Sledované údaje projektu. V prípade ak prijímateľ nevykonal niektorú z aktivít tak pri danej aktivite </a:t>
            </a:r>
            <a:r>
              <a:rPr lang="sk-SK" dirty="0"/>
              <a:t>uvedie hodnotu </a:t>
            </a:r>
            <a:r>
              <a:rPr lang="sk-SK" dirty="0" smtClean="0"/>
              <a:t>„0“</a:t>
            </a:r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210718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524001" y="4873925"/>
            <a:ext cx="796506" cy="383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167548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4</a:t>
            </a:r>
            <a:r>
              <a:rPr lang="sk-SK" sz="1200" b="1" dirty="0" smtClean="0"/>
              <a:t>. Monitorovacie údaje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356630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524000" y="4671192"/>
            <a:ext cx="1184694" cy="4443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ípka doľava 5"/>
          <p:cNvSpPr/>
          <p:nvPr/>
        </p:nvSpPr>
        <p:spPr>
          <a:xfrm>
            <a:off x="10588256" y="3726716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Šípka doľava 6"/>
          <p:cNvSpPr/>
          <p:nvPr/>
        </p:nvSpPr>
        <p:spPr>
          <a:xfrm>
            <a:off x="10588256" y="3957014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49793" y="6492166"/>
            <a:ext cx="167548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4</a:t>
            </a:r>
            <a:r>
              <a:rPr lang="sk-SK" sz="1200" b="1" dirty="0" smtClean="0"/>
              <a:t>. Monitorovacie údaje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84299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244314" y="267568"/>
            <a:ext cx="1958569" cy="2936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167548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/>
              <a:t>4</a:t>
            </a:r>
            <a:r>
              <a:rPr lang="sk-SK" sz="1200" b="1" dirty="0" smtClean="0"/>
              <a:t>. Monitorovacie údaje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31400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494671" y="4106401"/>
            <a:ext cx="1182627" cy="2936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821475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5. Prílohy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420732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780421" y="4632326"/>
            <a:ext cx="657979" cy="2936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821475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5. Prílohy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250592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Šípka doľava 4"/>
          <p:cNvSpPr/>
          <p:nvPr/>
        </p:nvSpPr>
        <p:spPr>
          <a:xfrm>
            <a:off x="5311406" y="1840766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ípka doľava 5"/>
          <p:cNvSpPr/>
          <p:nvPr/>
        </p:nvSpPr>
        <p:spPr>
          <a:xfrm>
            <a:off x="5311406" y="2069366"/>
            <a:ext cx="159488" cy="13822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9793" y="6492166"/>
            <a:ext cx="821475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5. Prílohy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373383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3152021" y="2527301"/>
            <a:ext cx="1267579" cy="2936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821475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5. Prílohy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319614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162175" y="3152776"/>
            <a:ext cx="990600" cy="3571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821475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5. Prílohy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421041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9793" y="6492166"/>
            <a:ext cx="821475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5. Prílohy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38611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o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Vývojový diagram: sumačný bod 5"/>
          <p:cNvSpPr/>
          <p:nvPr/>
        </p:nvSpPr>
        <p:spPr>
          <a:xfrm>
            <a:off x="5177479" y="3527855"/>
            <a:ext cx="148281" cy="140043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Vývojový diagram: sumačný bod 7"/>
          <p:cNvSpPr/>
          <p:nvPr/>
        </p:nvSpPr>
        <p:spPr>
          <a:xfrm>
            <a:off x="5177479" y="3772929"/>
            <a:ext cx="148281" cy="140043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Vývojový diagram: sumačný bod 8"/>
          <p:cNvSpPr/>
          <p:nvPr/>
        </p:nvSpPr>
        <p:spPr>
          <a:xfrm>
            <a:off x="5177479" y="3985053"/>
            <a:ext cx="148281" cy="140043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Vývojový diagram: sumačný bod 9"/>
          <p:cNvSpPr/>
          <p:nvPr/>
        </p:nvSpPr>
        <p:spPr>
          <a:xfrm>
            <a:off x="5177478" y="4230127"/>
            <a:ext cx="148281" cy="140043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Vývojový diagram: sumačný bod 10"/>
          <p:cNvSpPr/>
          <p:nvPr/>
        </p:nvSpPr>
        <p:spPr>
          <a:xfrm>
            <a:off x="5177478" y="4471266"/>
            <a:ext cx="148281" cy="140043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Vývojový diagram: sumačný bod 11"/>
          <p:cNvSpPr/>
          <p:nvPr/>
        </p:nvSpPr>
        <p:spPr>
          <a:xfrm>
            <a:off x="5177478" y="4687324"/>
            <a:ext cx="148281" cy="140043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15" name="Skupina 14"/>
          <p:cNvGrpSpPr/>
          <p:nvPr/>
        </p:nvGrpSpPr>
        <p:grpSpPr>
          <a:xfrm>
            <a:off x="5564038" y="3532050"/>
            <a:ext cx="2553418" cy="1302588"/>
            <a:chOff x="5581291" y="3772929"/>
            <a:chExt cx="2553418" cy="1302588"/>
          </a:xfrm>
        </p:grpSpPr>
        <p:sp>
          <p:nvSpPr>
            <p:cNvPr id="13" name="BlokTextu 12"/>
            <p:cNvSpPr txBox="1"/>
            <p:nvPr/>
          </p:nvSpPr>
          <p:spPr>
            <a:xfrm>
              <a:off x="5581291" y="3772929"/>
              <a:ext cx="2553418" cy="13025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sk-SK" dirty="0"/>
            </a:p>
          </p:txBody>
        </p:sp>
        <p:sp>
          <p:nvSpPr>
            <p:cNvPr id="14" name="BlokTextu 13"/>
            <p:cNvSpPr txBox="1"/>
            <p:nvPr/>
          </p:nvSpPr>
          <p:spPr>
            <a:xfrm>
              <a:off x="5689121" y="4111015"/>
              <a:ext cx="2337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200" b="1" dirty="0" smtClean="0"/>
                <a:t>Tieto prílohy sa prikladajú iba k </a:t>
              </a:r>
              <a:r>
                <a:rPr lang="sk-SK" sz="1200" b="1" dirty="0" err="1" smtClean="0"/>
                <a:t>ŽoP</a:t>
              </a:r>
              <a:r>
                <a:rPr lang="sk-SK" sz="1200" b="1" dirty="0" smtClean="0"/>
                <a:t>, v ktorej sa MOPS prvý krát vykazujú. </a:t>
              </a:r>
              <a:endParaRPr lang="sk-SK" sz="1200" b="1" dirty="0"/>
            </a:p>
          </p:txBody>
        </p:sp>
      </p:grpSp>
      <p:sp>
        <p:nvSpPr>
          <p:cNvPr id="17" name="BlokTextu 16"/>
          <p:cNvSpPr txBox="1"/>
          <p:nvPr/>
        </p:nvSpPr>
        <p:spPr>
          <a:xfrm>
            <a:off x="49793" y="6492166"/>
            <a:ext cx="821475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5. Prílohy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415864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4012442" cy="6858000"/>
          </a:xfrm>
          <a:prstGeom prst="rect">
            <a:avLst/>
          </a:prstGeom>
          <a:solidFill>
            <a:srgbClr val="F16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extovéPole 3"/>
          <p:cNvSpPr txBox="1"/>
          <p:nvPr/>
        </p:nvSpPr>
        <p:spPr>
          <a:xfrm>
            <a:off x="190005" y="171594"/>
            <a:ext cx="40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solidFill>
                  <a:schemeClr val="bg1"/>
                </a:solidFill>
              </a:rPr>
              <a:t>Postup:</a:t>
            </a:r>
            <a:endParaRPr lang="sk-SK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0005" y="1173707"/>
            <a:ext cx="382243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Vytvorenie </a:t>
            </a:r>
            <a:r>
              <a:rPr lang="sk-SK" sz="2800" dirty="0" err="1" smtClean="0">
                <a:solidFill>
                  <a:schemeClr val="bg1"/>
                </a:solidFill>
              </a:rPr>
              <a:t>ŽoP</a:t>
            </a:r>
            <a:endParaRPr lang="sk-SK" sz="2800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Účtovné doklady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Deklarované výdavky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Monitorovacie údaje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b="1" u="sng" dirty="0" smtClean="0">
                <a:solidFill>
                  <a:schemeClr val="bg1"/>
                </a:solidFill>
              </a:rPr>
              <a:t>Prílohy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800" dirty="0" smtClean="0">
                <a:solidFill>
                  <a:schemeClr val="bg1"/>
                </a:solidFill>
              </a:rPr>
              <a:t>Odoslanie </a:t>
            </a:r>
            <a:r>
              <a:rPr lang="sk-SK" sz="2800" dirty="0" err="1" smtClean="0">
                <a:solidFill>
                  <a:schemeClr val="bg1"/>
                </a:solidFill>
              </a:rPr>
              <a:t>ŽoP</a:t>
            </a:r>
            <a:endParaRPr lang="sk-SK" sz="2800" dirty="0">
              <a:solidFill>
                <a:schemeClr val="bg1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4094206" y="74141"/>
            <a:ext cx="7801232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Zásady:</a:t>
            </a:r>
          </a:p>
          <a:p>
            <a:endParaRPr lang="sk-SK" dirty="0"/>
          </a:p>
          <a:p>
            <a:pPr marL="285750" indent="-285750">
              <a:buFontTx/>
              <a:buChar char="-"/>
            </a:pPr>
            <a:r>
              <a:rPr lang="sk-SK" dirty="0" smtClean="0"/>
              <a:t>Povinné prílohy každej </a:t>
            </a:r>
            <a:r>
              <a:rPr lang="sk-SK" dirty="0" err="1" smtClean="0"/>
              <a:t>ŽoP</a:t>
            </a:r>
            <a:r>
              <a:rPr lang="sk-SK" dirty="0" smtClean="0"/>
              <a:t> sú:</a:t>
            </a:r>
          </a:p>
          <a:p>
            <a:pPr marL="742950" lvl="1" indent="-285750">
              <a:buFontTx/>
              <a:buChar char="-"/>
            </a:pPr>
            <a:r>
              <a:rPr lang="sk-SK" b="1" dirty="0" smtClean="0"/>
              <a:t>Sumarizačný hárok </a:t>
            </a:r>
            <a:r>
              <a:rPr lang="sk-SK" dirty="0" smtClean="0"/>
              <a:t>(príloha č. 11 </a:t>
            </a:r>
            <a:r>
              <a:rPr lang="sk-SK" dirty="0" err="1" smtClean="0"/>
              <a:t>PpP</a:t>
            </a:r>
            <a:r>
              <a:rPr lang="sk-SK" dirty="0" smtClean="0"/>
              <a:t>)</a:t>
            </a:r>
          </a:p>
          <a:p>
            <a:pPr marL="742950" lvl="1" indent="-285750">
              <a:buFontTx/>
              <a:buChar char="-"/>
            </a:pPr>
            <a:r>
              <a:rPr lang="sk-SK" b="1" dirty="0" smtClean="0"/>
              <a:t>Dochádzková kniha</a:t>
            </a:r>
          </a:p>
          <a:p>
            <a:pPr marL="742950" lvl="1" indent="-285750">
              <a:buFontTx/>
              <a:buChar char="-"/>
            </a:pPr>
            <a:r>
              <a:rPr lang="sk-SK" b="1" dirty="0"/>
              <a:t>Čestné vyhlásenie k uchovávaniu účtovných dokladov pri aplikácii </a:t>
            </a:r>
            <a:r>
              <a:rPr lang="sk-SK" b="1" dirty="0" smtClean="0"/>
              <a:t>zjednodušeného vykazovania výdavkov </a:t>
            </a:r>
            <a:r>
              <a:rPr lang="sk-SK" dirty="0"/>
              <a:t>(príloha č. </a:t>
            </a:r>
            <a:r>
              <a:rPr lang="sk-SK" dirty="0" smtClean="0"/>
              <a:t>15 </a:t>
            </a:r>
            <a:r>
              <a:rPr lang="sk-SK" dirty="0" err="1"/>
              <a:t>PpP</a:t>
            </a:r>
            <a:r>
              <a:rPr lang="sk-SK" dirty="0" smtClean="0"/>
              <a:t>)</a:t>
            </a:r>
            <a:endParaRPr lang="sk-SK" b="1" dirty="0" smtClean="0"/>
          </a:p>
          <a:p>
            <a:pPr marL="742950" lvl="1" indent="-285750">
              <a:buFontTx/>
              <a:buChar char="-"/>
            </a:pPr>
            <a:r>
              <a:rPr lang="sk-SK" b="1" dirty="0" smtClean="0"/>
              <a:t>Výpis z bankového účtu alebo iný relevantný doklad o uhradení miezd, daní a odvodov (v prípade hotovostnej platby – výdavkový doklad)</a:t>
            </a:r>
          </a:p>
          <a:p>
            <a:pPr marL="742950" lvl="1" indent="-285750">
              <a:buFontTx/>
              <a:buChar char="-"/>
            </a:pPr>
            <a:r>
              <a:rPr lang="sk-SK" b="1" dirty="0" smtClean="0"/>
              <a:t>Sledované údaje projektu </a:t>
            </a:r>
            <a:r>
              <a:rPr lang="sk-SK" dirty="0" smtClean="0"/>
              <a:t>(</a:t>
            </a:r>
            <a:r>
              <a:rPr lang="sk-SK" dirty="0"/>
              <a:t>príloha č. </a:t>
            </a:r>
            <a:r>
              <a:rPr lang="sk-SK" dirty="0" smtClean="0"/>
              <a:t>06 </a:t>
            </a:r>
            <a:r>
              <a:rPr lang="sk-SK" dirty="0" err="1"/>
              <a:t>PpP</a:t>
            </a:r>
            <a:r>
              <a:rPr lang="sk-SK" dirty="0" smtClean="0"/>
              <a:t>)</a:t>
            </a:r>
            <a:endParaRPr lang="sk-SK" b="1" dirty="0" smtClean="0"/>
          </a:p>
          <a:p>
            <a:pPr marL="742950" lvl="1" indent="-285750">
              <a:buFontTx/>
              <a:buChar char="-"/>
            </a:pPr>
            <a:r>
              <a:rPr lang="sk-SK" b="1" dirty="0" smtClean="0"/>
              <a:t>Čestné vyhlásenie o neprekrývaní sa výdavkov </a:t>
            </a:r>
            <a:r>
              <a:rPr lang="sk-SK" dirty="0"/>
              <a:t>(prijímateľ čestne vyhlási, že nárokované finančné prostriedky/deklarované výdavky sa neprekrývajú s výdavkami v rámci aj mimo daného OP, iných OP a iných programov EÚ, iných finančných nástrojov alebo vnútroštátnych programov a v iných programových obdobiach)</a:t>
            </a:r>
            <a:endParaRPr lang="sk-SK" b="1" dirty="0" smtClean="0"/>
          </a:p>
          <a:p>
            <a:pPr marL="285750" indent="-285750">
              <a:buFontTx/>
              <a:buChar char="-"/>
            </a:pPr>
            <a:r>
              <a:rPr lang="sk-SK" dirty="0" smtClean="0"/>
              <a:t>V prípade ak je zamestnanec MOPS prvý krát zaradený do </a:t>
            </a:r>
            <a:r>
              <a:rPr lang="sk-SK" dirty="0" err="1" smtClean="0"/>
              <a:t>ŽoP</a:t>
            </a:r>
            <a:r>
              <a:rPr lang="sk-SK" dirty="0" smtClean="0"/>
              <a:t> je potrebné do príloh pripojiť:</a:t>
            </a:r>
          </a:p>
          <a:p>
            <a:pPr marL="742950" lvl="1" indent="-285750">
              <a:buFontTx/>
              <a:buChar char="-"/>
            </a:pPr>
            <a:r>
              <a:rPr lang="sk-SK" b="1" dirty="0" smtClean="0"/>
              <a:t>Personálnu maticu </a:t>
            </a:r>
            <a:r>
              <a:rPr lang="sk-SK" dirty="0"/>
              <a:t>(príloha č. </a:t>
            </a:r>
            <a:r>
              <a:rPr lang="sk-SK" dirty="0" smtClean="0"/>
              <a:t>03 </a:t>
            </a:r>
            <a:r>
              <a:rPr lang="sk-SK" dirty="0" err="1"/>
              <a:t>PpP</a:t>
            </a:r>
            <a:r>
              <a:rPr lang="sk-SK" dirty="0" smtClean="0"/>
              <a:t>)</a:t>
            </a:r>
            <a:endParaRPr lang="sk-SK" b="1" dirty="0" smtClean="0"/>
          </a:p>
          <a:p>
            <a:pPr marL="742950" lvl="1" indent="-285750">
              <a:buFontTx/>
              <a:buChar char="-"/>
            </a:pPr>
            <a:r>
              <a:rPr lang="sk-SK" b="1" dirty="0" smtClean="0"/>
              <a:t>Pracovnú zmluvu, náplň práce, platový dekrét</a:t>
            </a:r>
          </a:p>
          <a:p>
            <a:pPr marL="742950" lvl="1" indent="-285750">
              <a:buFontTx/>
              <a:buChar char="-"/>
            </a:pPr>
            <a:r>
              <a:rPr lang="sk-SK" b="1" dirty="0" smtClean="0"/>
              <a:t>Zoznam bankových účtov MOPS</a:t>
            </a:r>
          </a:p>
          <a:p>
            <a:pPr marL="742950" lvl="1" indent="-285750">
              <a:buFontTx/>
              <a:buChar char="-"/>
            </a:pPr>
            <a:r>
              <a:rPr lang="sk-SK" b="1" dirty="0" smtClean="0"/>
              <a:t>V </a:t>
            </a:r>
            <a:r>
              <a:rPr lang="sk-SK" b="1" dirty="0"/>
              <a:t>prípade hotovostnej platby – Žiadosť o hotovostné vyplácanie mzdy, úradne overený podpisový vzor zamestnanca</a:t>
            </a:r>
            <a:endParaRPr lang="sk-SK" b="1" dirty="0" smtClean="0"/>
          </a:p>
          <a:p>
            <a:pPr marL="285750" indent="-285750">
              <a:buFontTx/>
              <a:buChar char="-"/>
            </a:pPr>
            <a:r>
              <a:rPr lang="pl-PL" dirty="0" smtClean="0"/>
              <a:t>Súhlas prijímateľa </a:t>
            </a:r>
            <a:r>
              <a:rPr lang="pl-PL" dirty="0"/>
              <a:t>so </a:t>
            </a:r>
            <a:r>
              <a:rPr lang="pl-PL" dirty="0" smtClean="0"/>
              <a:t>spracovaním osobných údajov (príloha č. 4 PpP) sa nepredkladá k ŽoP ale prijímateľ si ho uschová u seba</a:t>
            </a:r>
            <a:endParaRPr lang="sk-SK" b="1" dirty="0" smtClean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210718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463311" y="1250831"/>
            <a:ext cx="995217" cy="2782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1261422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6. Odoslanie </a:t>
            </a:r>
            <a:r>
              <a:rPr lang="sk-SK" sz="1200" b="1" dirty="0" err="1" smtClean="0"/>
              <a:t>ŽoP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96343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2225310" y="1250830"/>
            <a:ext cx="995217" cy="2782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8" name="Rovná spojnica 7"/>
          <p:cNvCxnSpPr/>
          <p:nvPr/>
        </p:nvCxnSpPr>
        <p:spPr>
          <a:xfrm>
            <a:off x="1593409" y="1792586"/>
            <a:ext cx="14847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lokTextu 6"/>
          <p:cNvSpPr txBox="1"/>
          <p:nvPr/>
        </p:nvSpPr>
        <p:spPr>
          <a:xfrm>
            <a:off x="49793" y="6492166"/>
            <a:ext cx="1261422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6. Odoslanie </a:t>
            </a:r>
            <a:r>
              <a:rPr lang="sk-SK" sz="1200" b="1" dirty="0" err="1" smtClean="0"/>
              <a:t>ŽoP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238670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4597036" y="2790825"/>
            <a:ext cx="1041764" cy="3384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49793" y="6492166"/>
            <a:ext cx="1261422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6. Odoslanie </a:t>
            </a:r>
            <a:r>
              <a:rPr lang="sk-SK" sz="1200" b="1" dirty="0" err="1" smtClean="0"/>
              <a:t>ŽoP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275970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063386" y="3790951"/>
            <a:ext cx="1146539" cy="3098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9793" y="6492166"/>
            <a:ext cx="1261422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6. Odoslanie </a:t>
            </a:r>
            <a:r>
              <a:rPr lang="sk-SK" sz="1200" b="1" dirty="0" err="1" smtClean="0"/>
              <a:t>ŽoP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34637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3158761" y="5622806"/>
            <a:ext cx="1346564" cy="2782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Ovál 3"/>
          <p:cNvSpPr/>
          <p:nvPr/>
        </p:nvSpPr>
        <p:spPr>
          <a:xfrm>
            <a:off x="2758711" y="6276975"/>
            <a:ext cx="1279889" cy="319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/>
          <p:cNvSpPr txBox="1"/>
          <p:nvPr/>
        </p:nvSpPr>
        <p:spPr>
          <a:xfrm>
            <a:off x="49793" y="6492166"/>
            <a:ext cx="1261422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b="1" dirty="0" smtClean="0"/>
              <a:t>6. Odoslanie </a:t>
            </a:r>
            <a:r>
              <a:rPr lang="sk-SK" sz="1200" b="1" dirty="0" err="1" smtClean="0"/>
              <a:t>ŽoP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65544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https://upload.wikimedia.org/wikipedia/commons/thumb/b/b7/Gtk-ok.svg/1024px-Gtk-ok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733" y="-1519527"/>
            <a:ext cx="9753600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36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45029" y="2621501"/>
            <a:ext cx="10070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600" b="1" dirty="0" smtClean="0"/>
              <a:t>Ďakujeme za pozornosť</a:t>
            </a:r>
            <a:endParaRPr lang="sk-SK" sz="6600" b="1" dirty="0"/>
          </a:p>
        </p:txBody>
      </p:sp>
    </p:spTree>
    <p:extLst>
      <p:ext uri="{BB962C8B-B14F-4D97-AF65-F5344CB8AC3E}">
        <p14:creationId xmlns:p14="http://schemas.microsoft.com/office/powerpoint/2010/main" val="146088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81104CA2C6A1944A53A5E7590F9EAD5" ma:contentTypeVersion="0" ma:contentTypeDescription="Umožňuje vytvoriť nový dokument." ma:contentTypeScope="" ma:versionID="59bca993ceb1ed815f301f3465de85b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ae51b23ceac873071d642d5069d117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C91028-BCC9-45B8-871F-571EE9BA0A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8C220C-5022-4117-B44A-C0714C0BE4C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6584960-BD58-4BCF-9DD0-632B51B3A9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1060</Words>
  <Application>Microsoft Office PowerPoint</Application>
  <PresentationFormat>Vlastná</PresentationFormat>
  <Paragraphs>192</Paragraphs>
  <Slides>96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96</vt:i4>
      </vt:variant>
    </vt:vector>
  </HeadingPairs>
  <TitlesOfParts>
    <vt:vector size="97" baseType="lpstr">
      <vt:lpstr>Motív Office</vt:lpstr>
      <vt:lpstr>Prezentácia programu PowerPoint</vt:lpstr>
      <vt:lpstr>Predslov</vt:lpstr>
      <vt:lpstr>Zoznam skratiek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www.itms2014.sk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Priebežná platba = refundácia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MVSR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OINP1</dc:creator>
  <cp:lastModifiedBy>Dávid Bodnár</cp:lastModifiedBy>
  <cp:revision>110</cp:revision>
  <dcterms:created xsi:type="dcterms:W3CDTF">2018-01-15T11:22:38Z</dcterms:created>
  <dcterms:modified xsi:type="dcterms:W3CDTF">2018-01-24T13:52:33Z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0x010100F81104CA2C6A1944A53A5E7590F9EAD5</vt:lpwstr>
  </property>
</Properties>
</file>